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</p:sldIdLst>
  <p:sldSz cx="9601200" cy="12801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95.png"/><Relationship Id="rId25" Type="http://schemas.openxmlformats.org/officeDocument/2006/relationships/image" Target="../media/image9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Relationship Id="rId15" Type="http://schemas.openxmlformats.org/officeDocument/2006/relationships/image" Target="../media/image223.png"/><Relationship Id="rId16" Type="http://schemas.openxmlformats.org/officeDocument/2006/relationships/image" Target="../media/image224.png"/><Relationship Id="rId17" Type="http://schemas.openxmlformats.org/officeDocument/2006/relationships/image" Target="../media/image2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Relationship Id="rId18" Type="http://schemas.openxmlformats.org/officeDocument/2006/relationships/image" Target="../media/image268.png"/><Relationship Id="rId19" Type="http://schemas.openxmlformats.org/officeDocument/2006/relationships/image" Target="../media/image269.png"/><Relationship Id="rId20" Type="http://schemas.openxmlformats.org/officeDocument/2006/relationships/image" Target="../media/image270.png"/><Relationship Id="rId21" Type="http://schemas.openxmlformats.org/officeDocument/2006/relationships/image" Target="../media/image271.png"/><Relationship Id="rId22" Type="http://schemas.openxmlformats.org/officeDocument/2006/relationships/image" Target="../media/image272.png"/><Relationship Id="rId23" Type="http://schemas.openxmlformats.org/officeDocument/2006/relationships/image" Target="../media/image273.png"/><Relationship Id="rId24" Type="http://schemas.openxmlformats.org/officeDocument/2006/relationships/image" Target="../media/image274.png"/><Relationship Id="rId25" Type="http://schemas.openxmlformats.org/officeDocument/2006/relationships/image" Target="../media/image27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Relationship Id="rId11" Type="http://schemas.openxmlformats.org/officeDocument/2006/relationships/image" Target="../media/image285.png"/><Relationship Id="rId12" Type="http://schemas.openxmlformats.org/officeDocument/2006/relationships/image" Target="../media/image286.png"/><Relationship Id="rId13" Type="http://schemas.openxmlformats.org/officeDocument/2006/relationships/image" Target="../media/image28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Relationship Id="rId26" Type="http://schemas.openxmlformats.org/officeDocument/2006/relationships/image" Target="../media/image69.png"/><Relationship Id="rId27" Type="http://schemas.openxmlformats.org/officeDocument/2006/relationships/image" Target="../media/image70.png"/><Relationship Id="rId28" Type="http://schemas.openxmlformats.org/officeDocument/2006/relationships/image" Target="../media/image71.png"/><Relationship Id="rId2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Graphical abstract</a:t>
            </a:r>
          </a:p>
        </p:txBody>
      </p:sp>
      <p:pic>
        <p:nvPicPr>
          <p:cNvPr id="3" name="Picture 2" descr="graphical_abstrac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579315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4. Additional analysis of exhaustion-prone CAR T cell models</a:t>
            </a:r>
          </a:p>
        </p:txBody>
      </p:sp>
      <p:pic>
        <p:nvPicPr>
          <p:cNvPr id="3" name="Picture 2" descr="GSE136874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8516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36874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36874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85800"/>
            <a:ext cx="1851660" cy="1371600"/>
          </a:xfrm>
          <a:prstGeom prst="rect">
            <a:avLst/>
          </a:prstGeom>
        </p:spPr>
      </p:pic>
      <p:pic>
        <p:nvPicPr>
          <p:cNvPr id="8" name="Picture 7" descr="GSE136874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36874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36874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36874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1828800" cy="1828800"/>
          </a:xfrm>
          <a:prstGeom prst="rect">
            <a:avLst/>
          </a:prstGeom>
        </p:spPr>
      </p:pic>
      <p:pic>
        <p:nvPicPr>
          <p:cNvPr id="12" name="Picture 11" descr="GSE136874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36874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36874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36874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343400"/>
            <a:ext cx="1828800" cy="1828800"/>
          </a:xfrm>
          <a:prstGeom prst="rect">
            <a:avLst/>
          </a:prstGeom>
        </p:spPr>
      </p:pic>
      <p:pic>
        <p:nvPicPr>
          <p:cNvPr id="16" name="Picture 15" descr="GSE160160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6400800"/>
            <a:ext cx="192024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18" name="Picture 17" descr="GSE160160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6400800"/>
            <a:ext cx="1920240" cy="1371600"/>
          </a:xfrm>
          <a:prstGeom prst="rect">
            <a:avLst/>
          </a:prstGeom>
        </p:spPr>
      </p:pic>
      <p:pic>
        <p:nvPicPr>
          <p:cNvPr id="19" name="Picture 18" descr="GSE160160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6400800"/>
            <a:ext cx="1920240" cy="1371600"/>
          </a:xfrm>
          <a:prstGeom prst="rect">
            <a:avLst/>
          </a:prstGeom>
        </p:spPr>
      </p:pic>
      <p:pic>
        <p:nvPicPr>
          <p:cNvPr id="20" name="Picture 19" descr="GSE160160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6400800"/>
            <a:ext cx="1920240" cy="1371600"/>
          </a:xfrm>
          <a:prstGeom prst="rect">
            <a:avLst/>
          </a:prstGeom>
        </p:spPr>
      </p:pic>
      <p:pic>
        <p:nvPicPr>
          <p:cNvPr id="21" name="Picture 20" descr="GSE160160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60160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60160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0600" y="8001000"/>
            <a:ext cx="1828800" cy="1828800"/>
          </a:xfrm>
          <a:prstGeom prst="rect">
            <a:avLst/>
          </a:prstGeom>
        </p:spPr>
      </p:pic>
      <p:pic>
        <p:nvPicPr>
          <p:cNvPr id="24" name="Picture 23" descr="GSE160160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6600" y="8001000"/>
            <a:ext cx="1828800" cy="1828800"/>
          </a:xfrm>
          <a:prstGeom prst="rect">
            <a:avLst/>
          </a:prstGeom>
        </p:spPr>
      </p:pic>
      <p:pic>
        <p:nvPicPr>
          <p:cNvPr id="25" name="Picture 24" descr="GSE160160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60160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14600" y="10058400"/>
            <a:ext cx="1828800" cy="1828800"/>
          </a:xfrm>
          <a:prstGeom prst="rect">
            <a:avLst/>
          </a:prstGeom>
        </p:spPr>
      </p:pic>
      <p:pic>
        <p:nvPicPr>
          <p:cNvPr id="27" name="Picture 26" descr="GSE160160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00600" y="10058400"/>
            <a:ext cx="1828800" cy="1828800"/>
          </a:xfrm>
          <a:prstGeom prst="rect">
            <a:avLst/>
          </a:prstGeom>
        </p:spPr>
      </p:pic>
      <p:pic>
        <p:nvPicPr>
          <p:cNvPr id="28" name="Picture 27" descr="GSE160160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5. Analysis of 5,434 resting and stimulated CD8+ T from healthy donors</a:t>
            </a:r>
          </a:p>
        </p:txBody>
      </p:sp>
      <p:pic>
        <p:nvPicPr>
          <p:cNvPr id="3" name="Picture 2" descr="GSE126030_prepare_umap_tiss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6030_prepare_umap_CARTEx_200_tiss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6030_prepare_umap_stimulation_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26030_prepare_umap_CARTEx_200_stimulation_stat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26030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26030_prepare_barplot_phase_stimulation_status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816429" cy="1143000"/>
          </a:xfrm>
          <a:prstGeom prst="rect">
            <a:avLst/>
          </a:prstGeom>
        </p:spPr>
      </p:pic>
      <p:pic>
        <p:nvPicPr>
          <p:cNvPr id="14" name="Picture 13" descr="GSE126030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26030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26030_prepare_barplot_monaco_stimulation_status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816429" cy="1143000"/>
          </a:xfrm>
          <a:prstGeom prst="rect">
            <a:avLst/>
          </a:prstGeom>
        </p:spPr>
      </p:pic>
      <p:pic>
        <p:nvPicPr>
          <p:cNvPr id="19" name="Picture 18" descr="GSE126030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26030_prepare_featplot_CARTEx_200_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26030_explore_vlnplot_stim_exhaustion_marker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178040"/>
            <a:ext cx="2481943" cy="1737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26030_aggplot_CARTEx_200_stimulation_status_monaco_split_countsiz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7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GSE126030_query_agg_aggplot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7086600"/>
            <a:ext cx="1828800" cy="1828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237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6. Analysis of 53,757 CD8+ T cells from 16 cancer types</a:t>
            </a:r>
          </a:p>
        </p:txBody>
      </p:sp>
      <p:pic>
        <p:nvPicPr>
          <p:cNvPr id="3" name="Picture 2" descr="mdandersonTCM_prepare_umap_tissue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mdandersonTCM_prepare_umap_CARTEx_200_tissue_ty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5486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mdandersonTCM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mdandersonTCM_prepare_barplot_phase_tissue_typ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10" name="Picture 9" descr="mdandersonTCM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mdandersonTCM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mdandersonTCM_prepare_barplot_monaco_tissue_typ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5" name="Picture 14" descr="mdandersonTCM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mdandersonTCM_featplot_CARTEx_200_tissue_typ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mdandersonTCM_prepare_vlnplot_tissue_type_exhaustion_marker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577840"/>
            <a:ext cx="2316480" cy="1737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mdandersonTCM_aggplot_CARTEx_200_TissueType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5486400"/>
            <a:ext cx="2351314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949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mdandersonTCM_prepare_compare_sigs_CARTEx_TS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7543800"/>
            <a:ext cx="219456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mdandersonTCM_prepare_umap_TSR_tissue_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7543800"/>
            <a:ext cx="54864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51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5. Analysis of 101,626 CD8+ endogenous and CAR T cells in clinical oncology</a:t>
            </a:r>
          </a:p>
        </p:txBody>
      </p:sp>
      <p:pic>
        <p:nvPicPr>
          <p:cNvPr id="3" name="Picture 2" descr="GSE120575_prepare_umap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2057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20575_prepare_barplot_phase_response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85800"/>
            <a:ext cx="783771" cy="1371600"/>
          </a:xfrm>
          <a:prstGeom prst="rect">
            <a:avLst/>
          </a:prstGeom>
        </p:spPr>
      </p:pic>
      <p:pic>
        <p:nvPicPr>
          <p:cNvPr id="8" name="Picture 7" descr="GSE12057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9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20575_prepare_barplot_monaco_response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685800"/>
            <a:ext cx="783771" cy="1371600"/>
          </a:xfrm>
          <a:prstGeom prst="rect">
            <a:avLst/>
          </a:prstGeom>
        </p:spPr>
      </p:pic>
      <p:pic>
        <p:nvPicPr>
          <p:cNvPr id="11" name="Picture 10" descr="GSE120575_featplot_CARTEx_200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2860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2057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86000"/>
            <a:ext cx="1851660" cy="1371600"/>
          </a:xfrm>
          <a:prstGeom prst="rect">
            <a:avLst/>
          </a:prstGeom>
        </p:spPr>
      </p:pic>
      <p:pic>
        <p:nvPicPr>
          <p:cNvPr id="14" name="Picture 13" descr="GSE120575_plot_volcano_baseline_response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21945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08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120575_query_agg_aggplot_CARTEx_200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286000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4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120575_aggplot_CARTEx_200_response_monaco_split_baseline_response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23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51511_prepare_umap_responde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20574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51511_prepare_umap_phas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51511_prepare_barplot_phase_responder_slim_noN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783771" cy="1371600"/>
          </a:xfrm>
          <a:prstGeom prst="rect">
            <a:avLst/>
          </a:prstGeom>
        </p:spPr>
      </p:pic>
      <p:pic>
        <p:nvPicPr>
          <p:cNvPr id="25" name="Picture 24" descr="GSE151511_prepare_umap_predicted_monac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343400"/>
            <a:ext cx="198882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4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7" name="Picture 26" descr="GSE151511_prepare_barplot_monaco_responder_slim_noNA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3800" y="4343400"/>
            <a:ext cx="783771" cy="1371600"/>
          </a:xfrm>
          <a:prstGeom prst="rect">
            <a:avLst/>
          </a:prstGeom>
        </p:spPr>
      </p:pic>
      <p:pic>
        <p:nvPicPr>
          <p:cNvPr id="28" name="Picture 27" descr="GSE151511_prepare_featplot_CARTEx_200_respond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5943600"/>
            <a:ext cx="10287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30" name="Picture 29" descr="GSE151511_prepare_umap_CARTEx_20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5943600"/>
            <a:ext cx="1851660" cy="1371600"/>
          </a:xfrm>
          <a:prstGeom prst="rect">
            <a:avLst/>
          </a:prstGeom>
        </p:spPr>
      </p:pic>
      <p:pic>
        <p:nvPicPr>
          <p:cNvPr id="31" name="Picture 30" descr="GSE151511_plot_volcano_baseline_response_20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943600"/>
            <a:ext cx="219456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08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3" name="Picture 32" descr="GSE151511_query_agg_aggplot_CARTEx_20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5943600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9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5" name="Picture 34" descr="GSE151511_aggplot_CARTEx_200_response_monaco_split_countsiz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3800" y="5943600"/>
            <a:ext cx="1828800" cy="1828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523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7" name="Picture 36" descr="GSE125881_prepare_umap_group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8001000"/>
            <a:ext cx="2057400" cy="1371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9" name="Picture 38" descr="GSE125881_prepare_umap_phas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8001000"/>
            <a:ext cx="2057400" cy="1371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45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1" name="Picture 40" descr="GSE125881_prepare_barplot_phase_group2_sl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43400" y="8001000"/>
            <a:ext cx="979714" cy="1371600"/>
          </a:xfrm>
          <a:prstGeom prst="rect">
            <a:avLst/>
          </a:prstGeom>
        </p:spPr>
      </p:pic>
      <p:pic>
        <p:nvPicPr>
          <p:cNvPr id="42" name="Picture 41" descr="GSE125881_prepare_umap_predicted_monac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8001000"/>
            <a:ext cx="1988820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4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4" name="Picture 43" descr="GSE125881_prepare_barplot_monaco_group2_sli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43800" y="8001000"/>
            <a:ext cx="979714" cy="1371600"/>
          </a:xfrm>
          <a:prstGeom prst="rect">
            <a:avLst/>
          </a:prstGeom>
        </p:spPr>
      </p:pic>
      <p:pic>
        <p:nvPicPr>
          <p:cNvPr id="45" name="Picture 44" descr="GSE125881_prepare_featplot_CARTEx_200_group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9601200"/>
            <a:ext cx="1028700" cy="1371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7" name="Picture 46" descr="GSE125881_prepare_u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9601200"/>
            <a:ext cx="1920240" cy="1371600"/>
          </a:xfrm>
          <a:prstGeom prst="rect">
            <a:avLst/>
          </a:prstGeom>
        </p:spPr>
      </p:pic>
      <p:pic>
        <p:nvPicPr>
          <p:cNvPr id="48" name="Picture 47" descr="GSE125881_query_agg_aggplot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00400" y="9601200"/>
            <a:ext cx="2133600" cy="1828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089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50" name="Picture 49" descr="GSE125881_aggplot_CARTEx_200_group2_monaco_split_countsiz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0" y="9601200"/>
            <a:ext cx="2438400" cy="1828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852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7. Analysis of 61,583 CD8+ virus-reactive T cells including those with memory response to SARS-CoV-2</a:t>
            </a:r>
          </a:p>
        </p:txBody>
      </p:sp>
      <p:pic>
        <p:nvPicPr>
          <p:cNvPr id="3" name="Picture 2" descr="GSE153931_prepare_umap_orig_vi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53931_prepare_umap_CARTEx_200_orig_vir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53931_prepare_umap_severity_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53931_prepare_umap_CARTEx_200_severity_mo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27432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45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GSE153931_prepare_umap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86200"/>
            <a:ext cx="20574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3" name="Picture 12" descr="GSE153931_prepare_barplot_phase_severity_mod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886200"/>
            <a:ext cx="594360" cy="1143000"/>
          </a:xfrm>
          <a:prstGeom prst="rect">
            <a:avLst/>
          </a:prstGeom>
        </p:spPr>
      </p:pic>
      <p:pic>
        <p:nvPicPr>
          <p:cNvPr id="14" name="Picture 13" descr="GSE153931_prepare_umap_CARTEx_200_p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886200"/>
            <a:ext cx="41148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GSE153931_prepare_umap_predicted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486400"/>
            <a:ext cx="198882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8" name="Picture 17" descr="GSE153931_prepare_barplot_monaco_severity_mod_sli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486400"/>
            <a:ext cx="594360" cy="1143000"/>
          </a:xfrm>
          <a:prstGeom prst="rect">
            <a:avLst/>
          </a:prstGeom>
        </p:spPr>
      </p:pic>
      <p:pic>
        <p:nvPicPr>
          <p:cNvPr id="19" name="Picture 18" descr="GSE153931_prepare_umap_CARTEx_200_monac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54864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66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53931_prepare_featplot_CARTEx_200_severity_mo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086600"/>
            <a:ext cx="10287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53931_aggplot_CARTEx_200_severity_mod_monaco_split_countsiz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086600"/>
            <a:ext cx="1828800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373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53931_query_agg_aggplot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7086600"/>
            <a:ext cx="182880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80560" y="7086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6. Analysis of 25,191 CD8+ T cells from patients with STAT3 GOF syndrome</a:t>
            </a:r>
          </a:p>
        </p:txBody>
      </p:sp>
      <p:pic>
        <p:nvPicPr>
          <p:cNvPr id="3" name="Picture 2" descr="GSE207935_prepare_umap_affstatst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207935_prepare_barplot_phase_affstatstim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371600" cy="1371600"/>
          </a:xfrm>
          <a:prstGeom prst="rect">
            <a:avLst/>
          </a:prstGeom>
        </p:spPr>
      </p:pic>
      <p:pic>
        <p:nvPicPr>
          <p:cNvPr id="8" name="Picture 7" descr="GSE207935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207935_prepare_barplot_monaco_affstatstim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5800"/>
            <a:ext cx="1371600" cy="1371600"/>
          </a:xfrm>
          <a:prstGeom prst="rect">
            <a:avLst/>
          </a:prstGeom>
        </p:spPr>
      </p:pic>
      <p:pic>
        <p:nvPicPr>
          <p:cNvPr id="11" name="Picture 10" descr="GSE207935_prepare_featplot_CARTEx_200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3200"/>
            <a:ext cx="10287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207935_prepare_umap_CARTEx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" y="27432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query_agg_aggplot_CARTEx_2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743200"/>
            <a:ext cx="24384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47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6" name="Picture 15" descr="GSE207935_aggplot_CARTEx_200_affstatstim_monaco_split_countsiz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7432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8" name="Picture 17" descr="GSE207935_plot_volcano_STAT3GOF_stim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800600"/>
            <a:ext cx="219456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207935_plot_volcano_STAT3GOF_rest_20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6858000"/>
            <a:ext cx="2194560" cy="1828800"/>
          </a:xfrm>
          <a:prstGeom prst="rect">
            <a:avLst/>
          </a:prstGeom>
        </p:spPr>
      </p:pic>
      <p:pic>
        <p:nvPicPr>
          <p:cNvPr id="21" name="Picture 20" descr="barplot_significant_pathways_STAT3_GOF_intersec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360" y="4800600"/>
            <a:ext cx="4655127" cy="36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88920" y="4800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8. Additional analysis of STAT3 GOF CD8+ T cells</a:t>
            </a:r>
          </a:p>
        </p:txBody>
      </p:sp>
      <p:pic>
        <p:nvPicPr>
          <p:cNvPr id="3" name="Picture 2" descr="GSE207935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207935_prepare_u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0"/>
            <a:ext cx="5486400" cy="1371600"/>
          </a:xfrm>
          <a:prstGeom prst="rect">
            <a:avLst/>
          </a:prstGeom>
        </p:spPr>
      </p:pic>
      <p:pic>
        <p:nvPicPr>
          <p:cNvPr id="6" name="Picture 5" descr="GSE207935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574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umap_TS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429000"/>
            <a:ext cx="192024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429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9" name="Picture 8" descr="GSE207935_prepare_umap_TSR_affstatst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29000"/>
            <a:ext cx="5486400" cy="1371600"/>
          </a:xfrm>
          <a:prstGeom prst="rect">
            <a:avLst/>
          </a:prstGeom>
        </p:spPr>
      </p:pic>
      <p:pic>
        <p:nvPicPr>
          <p:cNvPr id="10" name="Picture 9" descr="GSE207935_prepare_umap_TSR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48006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umap_Tex_Ter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172200"/>
            <a:ext cx="192024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172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3" name="Picture 12" descr="GSE207935_prepare_umap_Tex_Term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6172200"/>
            <a:ext cx="5486400" cy="1371600"/>
          </a:xfrm>
          <a:prstGeom prst="rect">
            <a:avLst/>
          </a:prstGeom>
        </p:spPr>
      </p:pic>
      <p:pic>
        <p:nvPicPr>
          <p:cNvPr id="14" name="Picture 13" descr="GSE207935_prepare_umap_Tex_Term_mona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7543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umap_Tex_KL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915400"/>
            <a:ext cx="192024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" y="8915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7" name="Picture 16" descr="GSE207935_prepare_umap_Tex_KLR_affstatsti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8915400"/>
            <a:ext cx="5486400" cy="1371600"/>
          </a:xfrm>
          <a:prstGeom prst="rect">
            <a:avLst/>
          </a:prstGeom>
        </p:spPr>
      </p:pic>
      <p:pic>
        <p:nvPicPr>
          <p:cNvPr id="18" name="Picture 17" descr="GSE207935_prepare_umap_Tex_KLR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9. Analysis of 3,342 CD8+ T cells from patients with severe psoriasis</a:t>
            </a:r>
          </a:p>
        </p:txBody>
      </p:sp>
      <p:pic>
        <p:nvPicPr>
          <p:cNvPr id="3" name="Picture 2" descr="GSE146264_prepare_umap_Seve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46264_prepare_umap_CARTEx_200_Sever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46264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22885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46264_prepare_barplot_phase_severity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46264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46264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219456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46264_prepare_barplot_monaco_severity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46264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46264_prepare_featplot_CARTEx_200_severit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46264_aggplot_CARTEx_200_severity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73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10. Analysis of 8,118 CD8+ T cells from patients with BEACH domain deficiencies</a:t>
            </a:r>
          </a:p>
        </p:txBody>
      </p:sp>
      <p:pic>
        <p:nvPicPr>
          <p:cNvPr id="3" name="Picture 2" descr="GSE196606_prepare_umap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96606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96606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96606_prepare_barplot_phas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816429" cy="1143000"/>
          </a:xfrm>
          <a:prstGeom prst="rect">
            <a:avLst/>
          </a:prstGeom>
        </p:spPr>
      </p:pic>
      <p:pic>
        <p:nvPicPr>
          <p:cNvPr id="10" name="Picture 9" descr="GSE196606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96606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96606_prepare_barplot_monaco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816429" cy="1143000"/>
          </a:xfrm>
          <a:prstGeom prst="rect">
            <a:avLst/>
          </a:prstGeom>
        </p:spPr>
      </p:pic>
      <p:pic>
        <p:nvPicPr>
          <p:cNvPr id="15" name="Picture 14" descr="GSE196606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96606_prepare_featplot_CARTEx_200_grou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1028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96606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486400"/>
            <a:ext cx="21336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96606_prepare_umap_expression_CTLA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486400"/>
            <a:ext cx="164592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805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11. Analysis of 28,105 CD8+ T cells from patients with Parkinson's disease</a:t>
            </a:r>
          </a:p>
        </p:txBody>
      </p:sp>
      <p:pic>
        <p:nvPicPr>
          <p:cNvPr id="3" name="Picture 2" descr="Zenodo3993994_blood_prepare_umap_dise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Zenodo3993994_blood_prepare_umap_CARTEx_200_dis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7432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Zenodo3993994_blood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Zenodo3993994_blood_prepare_barplot_phase_disease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653143" cy="1143000"/>
          </a:xfrm>
          <a:prstGeom prst="rect">
            <a:avLst/>
          </a:prstGeom>
        </p:spPr>
      </p:pic>
      <p:pic>
        <p:nvPicPr>
          <p:cNvPr id="10" name="Picture 9" descr="Zenodo3993994_blood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Zenodo3993994_blood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Zenodo3993994_blood_prepare_barplot_monaco_disease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3886200"/>
            <a:ext cx="653143" cy="1143000"/>
          </a:xfrm>
          <a:prstGeom prst="rect">
            <a:avLst/>
          </a:prstGeom>
        </p:spPr>
      </p:pic>
      <p:pic>
        <p:nvPicPr>
          <p:cNvPr id="15" name="Picture 14" descr="Zenodo3993994_blood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Zenodo3993994_blood_explore_plot_volcano_Parkinson_blood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219456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Zenodo3993994_blood_aggplot_CARTEx_200_disease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5486400"/>
            <a:ext cx="2090057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517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Zenodo3993994_blood_prepare_dmap_diseas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192024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Zenodo3993994_blood_prepare_dmap_monac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7543800"/>
            <a:ext cx="192024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3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Zenodo3993994_blood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9601200"/>
            <a:ext cx="192024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7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7" name="Picture 26" descr="Zenodo3993994_blood_prepare_umap_DC1rank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9601200"/>
            <a:ext cx="2057400" cy="1371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231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29" name="Picture 28" descr="Zenodo3993994_blood_transition_transitplot_disease_monac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7543800"/>
            <a:ext cx="3200400" cy="1828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377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1" name="Picture 30" descr="Zenodo3993994_blood_transition_transitplot_disease_CARTEx_20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9200" y="9601200"/>
            <a:ext cx="347472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37760" y="9601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1. Bulk RNA sequencing of sorted functional and exhausted CD8+ CAR T cells across 21 days</a:t>
            </a:r>
          </a:p>
        </p:txBody>
      </p:sp>
      <p:pic>
        <p:nvPicPr>
          <p:cNvPr id="3" name="Picture 2" descr="HA_mod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2960"/>
            <a:ext cx="1917441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plot_initial_pca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22960"/>
            <a:ext cx="224028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plot_canonical_exhaustion_mark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85800"/>
            <a:ext cx="347472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espoke_plot_heatmap_all_clust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514600"/>
            <a:ext cx="2969315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bespoke_plot_heatmap_legend_al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086600"/>
            <a:ext cx="1539753" cy="685800"/>
          </a:xfrm>
          <a:prstGeom prst="rect">
            <a:avLst/>
          </a:prstGeom>
        </p:spPr>
      </p:pic>
      <p:pic>
        <p:nvPicPr>
          <p:cNvPr id="12" name="Picture 11" descr="bespoke_plot_all_clust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514600"/>
            <a:ext cx="5588603" cy="2514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1840" y="2514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plot_weight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5257800"/>
            <a:ext cx="18288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184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6" name="Picture 15" descr="plt_CARTEx_200_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5257800"/>
            <a:ext cx="3048000" cy="228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86400" y="5257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EXTRA SLIDES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(this is longitudinal data)</a:t>
            </a:r>
          </a:p>
        </p:txBody>
      </p:sp>
      <p:pic>
        <p:nvPicPr>
          <p:cNvPr id="3" name="Picture 2" descr="GSE136184_l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l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4114800" cy="1371600"/>
          </a:xfrm>
          <a:prstGeom prst="rect">
            <a:avLst/>
          </a:prstGeom>
        </p:spPr>
      </p:pic>
      <p:pic>
        <p:nvPicPr>
          <p:cNvPr id="6" name="Picture 5" descr="GSE136184_l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GSE136184_l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979714" cy="1143000"/>
          </a:xfrm>
          <a:prstGeom prst="rect">
            <a:avLst/>
          </a:prstGeom>
        </p:spPr>
      </p:pic>
      <p:pic>
        <p:nvPicPr>
          <p:cNvPr id="9" name="Picture 8" descr="GSE136184_l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pic>
        <p:nvPicPr>
          <p:cNvPr id="10" name="Picture 9" descr="GSE136184_l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12" name="Picture 11" descr="GSE136184_l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979714" cy="1143000"/>
          </a:xfrm>
          <a:prstGeom prst="rect">
            <a:avLst/>
          </a:prstGeom>
        </p:spPr>
      </p:pic>
      <p:pic>
        <p:nvPicPr>
          <p:cNvPr id="13" name="Picture 12" descr="GSE136184_l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aging dataset (head-to-head comparison with various signatures)</a:t>
            </a:r>
          </a:p>
        </p:txBody>
      </p:sp>
      <p:pic>
        <p:nvPicPr>
          <p:cNvPr id="3" name="Picture 2" descr="GSE136184_cs_prepare_u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36184_cs_prepare_umap_LCMV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36184_cs_prepare_umap_NKlike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36184_cs_prepare_umap_BBD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36184_cs_prepare_umap_PD1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685800"/>
            <a:ext cx="19202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prepare_umap_CARTEx_200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743200" cy="1371600"/>
          </a:xfrm>
          <a:prstGeom prst="rect">
            <a:avLst/>
          </a:prstGeom>
        </p:spPr>
      </p:pic>
      <p:pic>
        <p:nvPicPr>
          <p:cNvPr id="4" name="Picture 3" descr="GSE136874_prepare_umap_CARTEx_200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114800" cy="1371600"/>
          </a:xfrm>
          <a:prstGeom prst="rect">
            <a:avLst/>
          </a:prstGeom>
        </p:spPr>
      </p:pic>
      <p:pic>
        <p:nvPicPr>
          <p:cNvPr id="5" name="Picture 4" descr="GSE136874_prepare_umap_CARTEx_200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6200"/>
            <a:ext cx="5486400" cy="1371600"/>
          </a:xfrm>
          <a:prstGeom prst="rect">
            <a:avLst/>
          </a:prstGeom>
        </p:spPr>
      </p:pic>
      <p:pic>
        <p:nvPicPr>
          <p:cNvPr id="6" name="Picture 5" descr="GSE160160_prepare_umap_CARTEx_200_expo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86400"/>
            <a:ext cx="2743200" cy="1371600"/>
          </a:xfrm>
          <a:prstGeom prst="rect">
            <a:avLst/>
          </a:prstGeom>
        </p:spPr>
      </p:pic>
      <p:pic>
        <p:nvPicPr>
          <p:cNvPr id="7" name="Picture 6" descr="GSE160160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086600"/>
            <a:ext cx="4114800" cy="1371600"/>
          </a:xfrm>
          <a:prstGeom prst="rect">
            <a:avLst/>
          </a:prstGeom>
        </p:spPr>
      </p:pic>
      <p:pic>
        <p:nvPicPr>
          <p:cNvPr id="8" name="Picture 7" descr="GSE160160_prepare_umap_CARTEx_200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86868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Figures for validation in exhaustion-prone models</a:t>
            </a:r>
          </a:p>
        </p:txBody>
      </p:sp>
      <p:pic>
        <p:nvPicPr>
          <p:cNvPr id="3" name="Picture 2" descr="GSE136874_transition_volcano_GD2vCD19_C2ge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194560" cy="1828800"/>
          </a:xfrm>
          <a:prstGeom prst="rect">
            <a:avLst/>
          </a:prstGeom>
        </p:spPr>
      </p:pic>
      <p:pic>
        <p:nvPicPr>
          <p:cNvPr id="4" name="Picture 3" descr="GSE160160_explore_volcano_CAEvday0_CARTEx_C2ge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1945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vlnplot_response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38400" cy="1828800"/>
          </a:xfrm>
          <a:prstGeom prst="rect">
            <a:avLst/>
          </a:prstGeom>
        </p:spPr>
      </p:pic>
      <p:pic>
        <p:nvPicPr>
          <p:cNvPr id="4" name="Picture 3" descr="GSE151511_prepare_vlnplot_response_exhaustion_mark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85800"/>
            <a:ext cx="2438400" cy="1828800"/>
          </a:xfrm>
          <a:prstGeom prst="rect">
            <a:avLst/>
          </a:prstGeom>
        </p:spPr>
      </p:pic>
      <p:pic>
        <p:nvPicPr>
          <p:cNvPr id="5" name="Picture 4" descr="GSE125881_prepare_umap_CARTEx_200_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5486400" cy="1371600"/>
          </a:xfrm>
          <a:prstGeom prst="rect">
            <a:avLst/>
          </a:prstGeom>
        </p:spPr>
      </p:pic>
      <p:pic>
        <p:nvPicPr>
          <p:cNvPr id="6" name="Picture 5" descr="GSE125881_prepare_umap_CARTEx_200_ph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43400"/>
            <a:ext cx="4114800" cy="1371600"/>
          </a:xfrm>
          <a:prstGeom prst="rect">
            <a:avLst/>
          </a:prstGeom>
        </p:spPr>
      </p:pic>
      <p:pic>
        <p:nvPicPr>
          <p:cNvPr id="7" name="Picture 6" descr="GSE125881_prepare_umap_CARTEx_200_monac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9436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oncology</a:t>
            </a:r>
          </a:p>
        </p:txBody>
      </p:sp>
      <p:pic>
        <p:nvPicPr>
          <p:cNvPr id="3" name="Picture 2" descr="GSE120575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851660" cy="1371600"/>
          </a:xfrm>
          <a:prstGeom prst="rect">
            <a:avLst/>
          </a:prstGeom>
        </p:spPr>
      </p:pic>
      <p:pic>
        <p:nvPicPr>
          <p:cNvPr id="4" name="Picture 3" descr="GSE120575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851660" cy="1371600"/>
          </a:xfrm>
          <a:prstGeom prst="rect">
            <a:avLst/>
          </a:prstGeom>
        </p:spPr>
      </p:pic>
      <p:pic>
        <p:nvPicPr>
          <p:cNvPr id="5" name="Picture 4" descr="GSE120575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851660" cy="1371600"/>
          </a:xfrm>
          <a:prstGeom prst="rect">
            <a:avLst/>
          </a:prstGeom>
        </p:spPr>
      </p:pic>
      <p:pic>
        <p:nvPicPr>
          <p:cNvPr id="6" name="Picture 5" descr="GSE120575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851660" cy="1371600"/>
          </a:xfrm>
          <a:prstGeom prst="rect">
            <a:avLst/>
          </a:prstGeom>
        </p:spPr>
      </p:pic>
      <p:pic>
        <p:nvPicPr>
          <p:cNvPr id="7" name="Picture 6" descr="GSE120575_prepare_scatter_CARTEx_200_LCMV_baseline_respon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20575_prepare_scatter_CARTEx_200_NKlike_baseline_respon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20575_prepare_scatter_CARTEx_200_BBD_baseline_respon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20575_prepare_scatter_CARTEx_200_PD1_baseline_respon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20575_query_agg_aggplot_LCMV_Tex_baselin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20575_query_agg_aggplot_NKlike_Tex_baselin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20575_query_agg_aggplot_BBD_Tex_baselin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20575_query_agg_aggplot_PD1_Tex_baselin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  <p:pic>
        <p:nvPicPr>
          <p:cNvPr id="15" name="Picture 14" descr="GSE151511_prepare_umap_LCMV_Te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00800"/>
            <a:ext cx="1851660" cy="1371600"/>
          </a:xfrm>
          <a:prstGeom prst="rect">
            <a:avLst/>
          </a:prstGeom>
        </p:spPr>
      </p:pic>
      <p:pic>
        <p:nvPicPr>
          <p:cNvPr id="16" name="Picture 15" descr="GSE151511_prepare_umap_NKlike_Te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6400800"/>
            <a:ext cx="1851660" cy="1371600"/>
          </a:xfrm>
          <a:prstGeom prst="rect">
            <a:avLst/>
          </a:prstGeom>
        </p:spPr>
      </p:pic>
      <p:pic>
        <p:nvPicPr>
          <p:cNvPr id="17" name="Picture 16" descr="GSE151511_prepare_umap_BBD_Tex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6400800"/>
            <a:ext cx="1851660" cy="1371600"/>
          </a:xfrm>
          <a:prstGeom prst="rect">
            <a:avLst/>
          </a:prstGeom>
        </p:spPr>
      </p:pic>
      <p:pic>
        <p:nvPicPr>
          <p:cNvPr id="18" name="Picture 17" descr="GSE151511_prepare_umap_PD1_Te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6400800"/>
            <a:ext cx="1851660" cy="1371600"/>
          </a:xfrm>
          <a:prstGeom prst="rect">
            <a:avLst/>
          </a:prstGeom>
        </p:spPr>
      </p:pic>
      <p:pic>
        <p:nvPicPr>
          <p:cNvPr id="19" name="Picture 18" descr="GSE151511_prepare_scatter_CARTEx_200_LCMV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01000"/>
            <a:ext cx="1828800" cy="1828800"/>
          </a:xfrm>
          <a:prstGeom prst="rect">
            <a:avLst/>
          </a:prstGeom>
        </p:spPr>
      </p:pic>
      <p:pic>
        <p:nvPicPr>
          <p:cNvPr id="20" name="Picture 19" descr="GSE151511_prepare_scatter_CARTEx_200_NKlik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8001000"/>
            <a:ext cx="1828800" cy="1828800"/>
          </a:xfrm>
          <a:prstGeom prst="rect">
            <a:avLst/>
          </a:prstGeom>
        </p:spPr>
      </p:pic>
      <p:pic>
        <p:nvPicPr>
          <p:cNvPr id="21" name="Picture 20" descr="GSE151511_prepare_scatter_CARTEx_200_BB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8001000"/>
            <a:ext cx="1828800" cy="1828800"/>
          </a:xfrm>
          <a:prstGeom prst="rect">
            <a:avLst/>
          </a:prstGeom>
        </p:spPr>
      </p:pic>
      <p:pic>
        <p:nvPicPr>
          <p:cNvPr id="22" name="Picture 21" descr="GSE151511_prepare_scatter_CARTEx_200_PD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8001000"/>
            <a:ext cx="1828800" cy="1828800"/>
          </a:xfrm>
          <a:prstGeom prst="rect">
            <a:avLst/>
          </a:prstGeom>
        </p:spPr>
      </p:pic>
      <p:pic>
        <p:nvPicPr>
          <p:cNvPr id="23" name="Picture 22" descr="GSE151511_query_agg_aggplot_LCMV_Tex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0058400"/>
            <a:ext cx="1828800" cy="1828800"/>
          </a:xfrm>
          <a:prstGeom prst="rect">
            <a:avLst/>
          </a:prstGeom>
        </p:spPr>
      </p:pic>
      <p:pic>
        <p:nvPicPr>
          <p:cNvPr id="24" name="Picture 23" descr="GSE151511_query_agg_aggplot_NKlike_Tex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10058400"/>
            <a:ext cx="1828800" cy="1828800"/>
          </a:xfrm>
          <a:prstGeom prst="rect">
            <a:avLst/>
          </a:prstGeom>
        </p:spPr>
      </p:pic>
      <p:pic>
        <p:nvPicPr>
          <p:cNvPr id="25" name="Picture 24" descr="GSE151511_query_agg_aggplot_BBD_Tex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10058400"/>
            <a:ext cx="1828800" cy="1828800"/>
          </a:xfrm>
          <a:prstGeom prst="rect">
            <a:avLst/>
          </a:prstGeom>
        </p:spPr>
      </p:pic>
      <p:pic>
        <p:nvPicPr>
          <p:cNvPr id="26" name="Picture 25" descr="GSE151511_query_agg_aggplot_PD1_Te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8000" y="10058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for CARTEx applied to clinical COVID-19</a:t>
            </a:r>
          </a:p>
        </p:txBody>
      </p:sp>
      <p:pic>
        <p:nvPicPr>
          <p:cNvPr id="3" name="Picture 2" descr="GSE153931_prepare_umap_LCMV_T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153931_prepare_umap_NKlike_T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1920240" cy="1371600"/>
          </a:xfrm>
          <a:prstGeom prst="rect">
            <a:avLst/>
          </a:prstGeom>
        </p:spPr>
      </p:pic>
      <p:pic>
        <p:nvPicPr>
          <p:cNvPr id="5" name="Picture 4" descr="GSE153931_prepare_umap_BBD_T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1920240" cy="1371600"/>
          </a:xfrm>
          <a:prstGeom prst="rect">
            <a:avLst/>
          </a:prstGeom>
        </p:spPr>
      </p:pic>
      <p:pic>
        <p:nvPicPr>
          <p:cNvPr id="6" name="Picture 5" descr="GSE153931_prepare_umap_PD1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5800"/>
            <a:ext cx="1920240" cy="1371600"/>
          </a:xfrm>
          <a:prstGeom prst="rect">
            <a:avLst/>
          </a:prstGeom>
        </p:spPr>
      </p:pic>
      <p:pic>
        <p:nvPicPr>
          <p:cNvPr id="7" name="Picture 6" descr="GSE153931_prepare_scatter_CARTEx_200_LCMV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1828800" cy="1828800"/>
          </a:xfrm>
          <a:prstGeom prst="rect">
            <a:avLst/>
          </a:prstGeom>
        </p:spPr>
      </p:pic>
      <p:pic>
        <p:nvPicPr>
          <p:cNvPr id="8" name="Picture 7" descr="GSE153931_prepare_scatter_CARTEx_200_NKl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286000"/>
            <a:ext cx="1828800" cy="1828800"/>
          </a:xfrm>
          <a:prstGeom prst="rect">
            <a:avLst/>
          </a:prstGeom>
        </p:spPr>
      </p:pic>
      <p:pic>
        <p:nvPicPr>
          <p:cNvPr id="9" name="Picture 8" descr="GSE153931_prepare_scatter_CARTEx_200_BB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286000"/>
            <a:ext cx="1828800" cy="1828800"/>
          </a:xfrm>
          <a:prstGeom prst="rect">
            <a:avLst/>
          </a:prstGeom>
        </p:spPr>
      </p:pic>
      <p:pic>
        <p:nvPicPr>
          <p:cNvPr id="10" name="Picture 9" descr="GSE153931_prepare_scatter_CARTEx_200_PD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286000"/>
            <a:ext cx="1828800" cy="1828800"/>
          </a:xfrm>
          <a:prstGeom prst="rect">
            <a:avLst/>
          </a:prstGeom>
        </p:spPr>
      </p:pic>
      <p:pic>
        <p:nvPicPr>
          <p:cNvPr id="11" name="Picture 10" descr="GSE153931_query_agg_aggplot_LCMV_Tex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43400"/>
            <a:ext cx="1828800" cy="1828800"/>
          </a:xfrm>
          <a:prstGeom prst="rect">
            <a:avLst/>
          </a:prstGeom>
        </p:spPr>
      </p:pic>
      <p:pic>
        <p:nvPicPr>
          <p:cNvPr id="12" name="Picture 11" descr="GSE153931_query_agg_aggplot_NKlike_Te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1828800" cy="1828800"/>
          </a:xfrm>
          <a:prstGeom prst="rect">
            <a:avLst/>
          </a:prstGeom>
        </p:spPr>
      </p:pic>
      <p:pic>
        <p:nvPicPr>
          <p:cNvPr id="13" name="Picture 12" descr="GSE153931_query_agg_aggplot_BBD_Te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343400"/>
            <a:ext cx="1828800" cy="1828800"/>
          </a:xfrm>
          <a:prstGeom prst="rect">
            <a:avLst/>
          </a:prstGeom>
        </p:spPr>
      </p:pic>
      <p:pic>
        <p:nvPicPr>
          <p:cNvPr id="14" name="Picture 13" descr="GSE153931_query_agg_aggplot_PD1_Te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0" y="4343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Figure. More STAT3 GOF (diffusion maps)</a:t>
            </a:r>
          </a:p>
        </p:txBody>
      </p:sp>
      <p:pic>
        <p:nvPicPr>
          <p:cNvPr id="3" name="Picture 2" descr="GSE207935_prepare_dmap_CARTEx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920240" cy="1371600"/>
          </a:xfrm>
          <a:prstGeom prst="rect">
            <a:avLst/>
          </a:prstGeom>
        </p:spPr>
      </p:pic>
      <p:pic>
        <p:nvPicPr>
          <p:cNvPr id="4" name="Picture 3" descr="GSE207935_prepare_dmap_CARTEx_200_affstatst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1371600"/>
          </a:xfrm>
          <a:prstGeom prst="rect">
            <a:avLst/>
          </a:prstGeom>
        </p:spPr>
      </p:pic>
      <p:pic>
        <p:nvPicPr>
          <p:cNvPr id="5" name="Picture 4" descr="GSE207935_prepare_dmap_sig_activ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920240" cy="1371600"/>
          </a:xfrm>
          <a:prstGeom prst="rect">
            <a:avLst/>
          </a:prstGeom>
        </p:spPr>
      </p:pic>
      <p:pic>
        <p:nvPicPr>
          <p:cNvPr id="6" name="Picture 5" descr="GSE207935_prepare_dmap_activation_affstatst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86000"/>
            <a:ext cx="5486400" cy="1371600"/>
          </a:xfrm>
          <a:prstGeom prst="rect">
            <a:avLst/>
          </a:prstGeom>
        </p:spPr>
      </p:pic>
      <p:pic>
        <p:nvPicPr>
          <p:cNvPr id="7" name="Picture 6" descr="GSE207935_prepare_dmap_sig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6200"/>
            <a:ext cx="1920240" cy="1371600"/>
          </a:xfrm>
          <a:prstGeom prst="rect">
            <a:avLst/>
          </a:prstGeom>
        </p:spPr>
      </p:pic>
      <p:pic>
        <p:nvPicPr>
          <p:cNvPr id="8" name="Picture 7" descr="GSE207935_prepare_dmap_anergy_affstatst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886200"/>
            <a:ext cx="5486400" cy="1371600"/>
          </a:xfrm>
          <a:prstGeom prst="rect">
            <a:avLst/>
          </a:prstGeom>
        </p:spPr>
      </p:pic>
      <p:pic>
        <p:nvPicPr>
          <p:cNvPr id="9" name="Picture 8" descr="GSE207935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86400"/>
            <a:ext cx="1920240" cy="1371600"/>
          </a:xfrm>
          <a:prstGeom prst="rect">
            <a:avLst/>
          </a:prstGeom>
        </p:spPr>
      </p:pic>
      <p:pic>
        <p:nvPicPr>
          <p:cNvPr id="10" name="Picture 9" descr="GSE207935_prepare_dmap_senescence_affstatst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486400"/>
            <a:ext cx="5486400" cy="1371600"/>
          </a:xfrm>
          <a:prstGeom prst="rect">
            <a:avLst/>
          </a:prstGeom>
        </p:spPr>
      </p:pic>
      <p:pic>
        <p:nvPicPr>
          <p:cNvPr id="11" name="Picture 10" descr="GSE207935_prepare_dmap_TS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86600"/>
            <a:ext cx="1920240" cy="1371600"/>
          </a:xfrm>
          <a:prstGeom prst="rect">
            <a:avLst/>
          </a:prstGeom>
        </p:spPr>
      </p:pic>
      <p:pic>
        <p:nvPicPr>
          <p:cNvPr id="12" name="Picture 11" descr="GSE207935_prepare_dmap_TSR_affstatsti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7086600"/>
            <a:ext cx="5486400" cy="1371600"/>
          </a:xfrm>
          <a:prstGeom prst="rect">
            <a:avLst/>
          </a:prstGeom>
        </p:spPr>
      </p:pic>
      <p:pic>
        <p:nvPicPr>
          <p:cNvPr id="13" name="Picture 12" descr="GSE207935_prepare_dmap_Tex_Te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686800"/>
            <a:ext cx="1920240" cy="1371600"/>
          </a:xfrm>
          <a:prstGeom prst="rect">
            <a:avLst/>
          </a:prstGeom>
        </p:spPr>
      </p:pic>
      <p:pic>
        <p:nvPicPr>
          <p:cNvPr id="14" name="Picture 13" descr="GSE207935_prepare_dmap_Tex_Term_affstatst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8686800"/>
            <a:ext cx="5486400" cy="1371600"/>
          </a:xfrm>
          <a:prstGeom prst="rect">
            <a:avLst/>
          </a:prstGeom>
        </p:spPr>
      </p:pic>
      <p:pic>
        <p:nvPicPr>
          <p:cNvPr id="15" name="Picture 14" descr="GSE207935_prepare_dmap_Tex_KL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287000"/>
            <a:ext cx="1920240" cy="1371600"/>
          </a:xfrm>
          <a:prstGeom prst="rect">
            <a:avLst/>
          </a:prstGeom>
        </p:spPr>
      </p:pic>
      <p:pic>
        <p:nvPicPr>
          <p:cNvPr id="16" name="Picture 15" descr="GSE207935_prepare_dmap_Tex_KLR_affstatst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10287000"/>
            <a:ext cx="5486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1. CARTEx signature refinement using glmnet</a:t>
            </a:r>
          </a:p>
        </p:txBody>
      </p:sp>
      <p:pic>
        <p:nvPicPr>
          <p:cNvPr id="3" name="Picture 2" descr="glmnet_equ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564851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glmnet_multiple_regress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7340159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espoke_glmnet_alpha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43600"/>
            <a:ext cx="196150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plt_CARTEx_84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943600"/>
            <a:ext cx="24384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60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1" name="Picture 10" descr="upset_expt_CARTEx8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943600"/>
            <a:ext cx="371475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9240" y="59436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Signature representation</a:t>
            </a:r>
          </a:p>
        </p:txBody>
      </p:sp>
      <p:pic>
        <p:nvPicPr>
          <p:cNvPr id="3" name="Picture 2" descr="all_genes_rep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upset_expt_CARTEx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85800"/>
            <a:ext cx="51435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fraction_CARTEx_rep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0400"/>
            <a:ext cx="3429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3200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fraction_sig_repchart_CAR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0"/>
            <a:ext cx="3429000" cy="1143000"/>
          </a:xfrm>
          <a:prstGeom prst="rect">
            <a:avLst/>
          </a:prstGeom>
        </p:spPr>
      </p:pic>
      <p:pic>
        <p:nvPicPr>
          <p:cNvPr id="10" name="Picture 9" descr="ggvenn_compare_exhaustion_sig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6400800"/>
            <a:ext cx="1828800" cy="1828800"/>
          </a:xfrm>
          <a:prstGeom prst="rect">
            <a:avLst/>
          </a:prstGeom>
        </p:spPr>
      </p:pic>
      <p:pic>
        <p:nvPicPr>
          <p:cNvPr id="11" name="Picture 10" descr="upset_exhaustion_differentia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6400800"/>
            <a:ext cx="313508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2. continued</a:t>
            </a:r>
          </a:p>
        </p:txBody>
      </p:sp>
      <p:pic>
        <p:nvPicPr>
          <p:cNvPr id="3" name="Picture 2" descr="CARTEx_reactome_coverage_rot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6037881" cy="1211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2. Contextualizing the CARTEx signature</a:t>
            </a:r>
          </a:p>
        </p:txBody>
      </p:sp>
      <p:pic>
        <p:nvPicPr>
          <p:cNvPr id="3" name="Picture 2" descr="bespoke_plot_heatmap_all_sigs_hi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704883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espoke_plot_heatmap_legend_al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4400"/>
            <a:ext cx="1539753" cy="685800"/>
          </a:xfrm>
          <a:prstGeom prst="rect">
            <a:avLst/>
          </a:prstGeom>
        </p:spPr>
      </p:pic>
      <p:pic>
        <p:nvPicPr>
          <p:cNvPr id="6" name="Picture 5" descr="plot_signature_cluster_represen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095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8" name="Picture 7" descr="plot_mean_zscore_by_signa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029200"/>
            <a:ext cx="40005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plot_pathways_analysi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029200"/>
            <a:ext cx="4663440" cy="3886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760" y="5029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2" name="Picture 11" descr="upset_exhaustion_state_sig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8000"/>
            <a:ext cx="5172891" cy="1645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6858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4" name="Picture 13" descr="barplot_significant_pathw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86800"/>
            <a:ext cx="4937760" cy="1645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" y="8686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Supplementary Figure 3. CARTEx scoring of bulk RNA sequencing datasets</a:t>
            </a:r>
          </a:p>
        </p:txBody>
      </p:sp>
      <p:pic>
        <p:nvPicPr>
          <p:cNvPr id="3" name="Picture 2" descr="bulkRNAseq_plot_Lynn_et_al_Nature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4003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bulkRNAseq_plot_Lynn_et_al_Nature_2019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24003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24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bulkRNAseq_plot_Weber_et_al_Science_20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2400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bulkRNAseq_plot_Baitsch_JCI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43200"/>
            <a:ext cx="24003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3240" y="2743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3. Analysis of 39,937 CD8+ T cells from healthy donors across 9 decades of life</a:t>
            </a:r>
          </a:p>
        </p:txBody>
      </p:sp>
      <p:pic>
        <p:nvPicPr>
          <p:cNvPr id="3" name="Picture 2" descr="GSE136184_cs_prepare_umap_age_group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198882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184_cs_prepare_umap_CARTEx_200_gro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68580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184_cs_prepare_umap_ph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20574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9" name="Picture 8" descr="GSE136184_cs_prepare_barplot_phase_age_group_sli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86000"/>
            <a:ext cx="1143000" cy="1143000"/>
          </a:xfrm>
          <a:prstGeom prst="rect">
            <a:avLst/>
          </a:prstGeom>
        </p:spPr>
      </p:pic>
      <p:pic>
        <p:nvPicPr>
          <p:cNvPr id="10" name="Picture 9" descr="GSE136184_cs_prepare_umap_CARTEx_200_p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286000"/>
            <a:ext cx="4114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2" name="Picture 11" descr="GSE136184_cs_prepare_umap_predicted_monac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886200"/>
            <a:ext cx="198882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4" name="Picture 13" descr="GSE136184_cs_prepare_barplot_monaco_age_group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3886200"/>
            <a:ext cx="1143000" cy="1143000"/>
          </a:xfrm>
          <a:prstGeom prst="rect">
            <a:avLst/>
          </a:prstGeom>
        </p:spPr>
      </p:pic>
      <p:pic>
        <p:nvPicPr>
          <p:cNvPr id="15" name="Picture 14" descr="GSE136184_cs_prepare_umap_CARTEx_200_mona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886200"/>
            <a:ext cx="54864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6160" y="38862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184_cs_prepare_vlnplot_age_group_exhaustion_marker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486400"/>
            <a:ext cx="3200400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19" name="Picture 18" descr="GSE136184_aggplot_CARTEx_200_group_monaco_split_countsiz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486400"/>
            <a:ext cx="30480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20440" y="5486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1" name="Picture 20" descr="GSE136184_cs_extract_umap_highlight_combin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7543800"/>
            <a:ext cx="27432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716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3" name="Picture 22" descr="GSE136184_featplot_CARTEx_200_extract_iden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7543800"/>
            <a:ext cx="1028700" cy="137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2900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5" name="Picture 24" descr="GSE136184_transition_volcano_OTvYN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7543800"/>
            <a:ext cx="2194560" cy="1828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17720" y="7543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CARTEx project</a:t>
            </a:r>
          </a:p>
          <a:p>
            <a:r>
              <a:t>Figure 4. Analysis of 14,436 functional and exhaustion-prone CD8+ CAR T cells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20574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A</a:t>
            </a:r>
          </a:p>
        </p:txBody>
      </p:sp>
      <p:pic>
        <p:nvPicPr>
          <p:cNvPr id="5" name="Picture 4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85800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45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B</a:t>
            </a:r>
          </a:p>
        </p:txBody>
      </p:sp>
      <p:pic>
        <p:nvPicPr>
          <p:cNvPr id="7" name="Picture 6" descr="GSE136874_prepare_barplot_phase_CAR_sl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5800"/>
            <a:ext cx="816429" cy="1143000"/>
          </a:xfrm>
          <a:prstGeom prst="rect">
            <a:avLst/>
          </a:prstGeom>
        </p:spPr>
      </p:pic>
      <p:pic>
        <p:nvPicPr>
          <p:cNvPr id="8" name="Picture 7" descr="GSE136874_prepare_umap_predicted_mona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85800"/>
            <a:ext cx="198882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2160" y="685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C</a:t>
            </a:r>
          </a:p>
        </p:txBody>
      </p:sp>
      <p:pic>
        <p:nvPicPr>
          <p:cNvPr id="10" name="Picture 9" descr="GSE136874_prepare_barplot_monaco_CAR_sli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685800"/>
            <a:ext cx="816429" cy="1143000"/>
          </a:xfrm>
          <a:prstGeom prst="rect">
            <a:avLst/>
          </a:prstGeom>
        </p:spPr>
      </p:pic>
      <p:pic>
        <p:nvPicPr>
          <p:cNvPr id="11" name="Picture 10" descr="GSE136874_prepare_vlnplot_CAR_exhaustion_mark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77440"/>
            <a:ext cx="22860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D</a:t>
            </a:r>
          </a:p>
        </p:txBody>
      </p:sp>
      <p:pic>
        <p:nvPicPr>
          <p:cNvPr id="13" name="Picture 12" descr="GSE136874_transition_volcano_GD2vCD19_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286000"/>
            <a:ext cx="219456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3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E</a:t>
            </a:r>
          </a:p>
        </p:txBody>
      </p:sp>
      <p:pic>
        <p:nvPicPr>
          <p:cNvPr id="15" name="Picture 14" descr="GSE136874_featplot_CARTEx_200_CA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2286000"/>
            <a:ext cx="10287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F</a:t>
            </a:r>
          </a:p>
        </p:txBody>
      </p:sp>
      <p:pic>
        <p:nvPicPr>
          <p:cNvPr id="17" name="Picture 16" descr="GSE136874_prepare_umap_CARTEx_2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1851660" cy="1371600"/>
          </a:xfrm>
          <a:prstGeom prst="rect">
            <a:avLst/>
          </a:prstGeom>
        </p:spPr>
      </p:pic>
      <p:pic>
        <p:nvPicPr>
          <p:cNvPr id="18" name="Picture 17" descr="GSE136874_query_agg_aggplot_CARTEx_2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2286000"/>
            <a:ext cx="18288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0960" y="2286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G</a:t>
            </a:r>
          </a:p>
        </p:txBody>
      </p:sp>
      <p:pic>
        <p:nvPicPr>
          <p:cNvPr id="20" name="Picture 19" descr="GSE136874_aggplot_CARTEx_200_CAR_monaco_split_countsiz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343400"/>
            <a:ext cx="1828800" cy="182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1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H</a:t>
            </a:r>
          </a:p>
        </p:txBody>
      </p:sp>
      <p:pic>
        <p:nvPicPr>
          <p:cNvPr id="22" name="Picture 21" descr="GSE136874_prepare_dmap_C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343400"/>
            <a:ext cx="20574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45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I</a:t>
            </a:r>
          </a:p>
        </p:txBody>
      </p:sp>
      <p:pic>
        <p:nvPicPr>
          <p:cNvPr id="24" name="Picture 23" descr="GSE136874_prepare_dmap_CARTEx_20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343400"/>
            <a:ext cx="1920240" cy="137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519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J</a:t>
            </a:r>
          </a:p>
        </p:txBody>
      </p:sp>
      <p:pic>
        <p:nvPicPr>
          <p:cNvPr id="26" name="Picture 25" descr="GSE136874_transition_transitplot_CAR_CARTEx_20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43400"/>
            <a:ext cx="32004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9360" y="4343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K</a:t>
            </a:r>
          </a:p>
        </p:txBody>
      </p:sp>
      <p:pic>
        <p:nvPicPr>
          <p:cNvPr id="28" name="Picture 27" descr="GSE160160_prepare_umap_exposur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400800"/>
            <a:ext cx="205740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L</a:t>
            </a:r>
          </a:p>
        </p:txBody>
      </p:sp>
      <p:pic>
        <p:nvPicPr>
          <p:cNvPr id="30" name="Picture 29" descr="GSE160160_prepare_umap_phas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400800"/>
            <a:ext cx="2057400" cy="1371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945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M</a:t>
            </a:r>
          </a:p>
        </p:txBody>
      </p:sp>
      <p:pic>
        <p:nvPicPr>
          <p:cNvPr id="32" name="Picture 31" descr="GSE160160_prepare_barplot_phase_exposure_sli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6400800"/>
            <a:ext cx="816429" cy="1143000"/>
          </a:xfrm>
          <a:prstGeom prst="rect">
            <a:avLst/>
          </a:prstGeom>
        </p:spPr>
      </p:pic>
      <p:pic>
        <p:nvPicPr>
          <p:cNvPr id="33" name="Picture 32" descr="GSE160160_prepare_umap_predicted_monaco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6400800"/>
            <a:ext cx="1988820" cy="1371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52160" y="64008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N</a:t>
            </a:r>
          </a:p>
        </p:txBody>
      </p:sp>
      <p:pic>
        <p:nvPicPr>
          <p:cNvPr id="35" name="Picture 34" descr="GSE160160_prepare_barplot_monaco_exposure_sli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400800"/>
            <a:ext cx="816429" cy="1143000"/>
          </a:xfrm>
          <a:prstGeom prst="rect">
            <a:avLst/>
          </a:prstGeom>
        </p:spPr>
      </p:pic>
      <p:pic>
        <p:nvPicPr>
          <p:cNvPr id="36" name="Picture 35" descr="GSE160160_prepare_vlnplot_exposure_exhaustion_marker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8092440"/>
            <a:ext cx="2286000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O</a:t>
            </a:r>
          </a:p>
        </p:txBody>
      </p:sp>
      <p:pic>
        <p:nvPicPr>
          <p:cNvPr id="38" name="Picture 37" descr="GSE160160_explore_volcano_CAEvday0_20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14600" y="8001000"/>
            <a:ext cx="2194560" cy="1828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3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P</a:t>
            </a:r>
          </a:p>
        </p:txBody>
      </p:sp>
      <p:pic>
        <p:nvPicPr>
          <p:cNvPr id="40" name="Picture 39" descr="GSE160160_featplot_CARTEx_200_exposur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8001000"/>
            <a:ext cx="1028700" cy="13716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091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Q</a:t>
            </a:r>
          </a:p>
        </p:txBody>
      </p:sp>
      <p:pic>
        <p:nvPicPr>
          <p:cNvPr id="42" name="Picture 41" descr="GSE160160_prepare_umap_CARTEx_20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5000" y="8138160"/>
            <a:ext cx="1920240" cy="1371600"/>
          </a:xfrm>
          <a:prstGeom prst="rect">
            <a:avLst/>
          </a:prstGeom>
        </p:spPr>
      </p:pic>
      <p:pic>
        <p:nvPicPr>
          <p:cNvPr id="43" name="Picture 42" descr="GSE160160_query_agg_aggplot_CARTEx_200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0" y="8001000"/>
            <a:ext cx="1828800" cy="1828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0960" y="80010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</a:t>
            </a:r>
          </a:p>
        </p:txBody>
      </p:sp>
      <p:pic>
        <p:nvPicPr>
          <p:cNvPr id="45" name="Picture 44" descr="GSE160160_aggplot_CARTEx_200_exposure_monaco_split_countsiz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8600" y="10058400"/>
            <a:ext cx="1828800" cy="1828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71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S</a:t>
            </a:r>
          </a:p>
        </p:txBody>
      </p:sp>
      <p:pic>
        <p:nvPicPr>
          <p:cNvPr id="47" name="Picture 46" descr="GSE160160_prepare_dmap_exposur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10058400"/>
            <a:ext cx="2057400" cy="13716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945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T</a:t>
            </a:r>
          </a:p>
        </p:txBody>
      </p:sp>
      <p:pic>
        <p:nvPicPr>
          <p:cNvPr id="49" name="Picture 48" descr="GSE160160_prepare_dmap_CARTEx_200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43400" y="10058400"/>
            <a:ext cx="1920240" cy="1371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2519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U</a:t>
            </a:r>
          </a:p>
        </p:txBody>
      </p:sp>
      <p:pic>
        <p:nvPicPr>
          <p:cNvPr id="51" name="Picture 50" descr="GSE160160_transition_transitplot_exposure_CARTEx_200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10058400"/>
            <a:ext cx="3200400" cy="182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09360" y="10058400"/>
            <a:ext cx="457200" cy="310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